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Interphases" charset="1" panose="02000503020000020004"/>
      <p:regular r:id="rId10"/>
    </p:embeddedFont>
    <p:embeddedFont>
      <p:font typeface="TT Interphases Bold" charset="1" panose="02000803060000020004"/>
      <p:regular r:id="rId11"/>
    </p:embeddedFont>
    <p:embeddedFont>
      <p:font typeface="TT Interphases Italics" charset="1" panose="02000503020000090004"/>
      <p:regular r:id="rId12"/>
    </p:embeddedFont>
    <p:embeddedFont>
      <p:font typeface="TT Interphases Bold Italics" charset="1" panose="02000803000000090004"/>
      <p:regular r:id="rId13"/>
    </p:embeddedFont>
    <p:embeddedFont>
      <p:font typeface="Helvetica World" charset="1" panose="020B0500040000020004"/>
      <p:regular r:id="rId14"/>
    </p:embeddedFont>
    <p:embeddedFont>
      <p:font typeface="Helvetica World Bold" charset="1" panose="020B0800040000020004"/>
      <p:regular r:id="rId15"/>
    </p:embeddedFont>
    <p:embeddedFont>
      <p:font typeface="Helvetica World Italics" charset="1" panose="020B0500040000090004"/>
      <p:regular r:id="rId16"/>
    </p:embeddedFont>
    <p:embeddedFont>
      <p:font typeface="Helvetica World Bold Italics" charset="1" panose="020B0800040000090004"/>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169022" y="6033823"/>
            <a:ext cx="433480" cy="433480"/>
          </a:xfrm>
          <a:custGeom>
            <a:avLst/>
            <a:gdLst/>
            <a:ahLst/>
            <a:cxnLst/>
            <a:rect r="r" b="b" t="t" l="l"/>
            <a:pathLst>
              <a:path h="433480" w="433480">
                <a:moveTo>
                  <a:pt x="0" y="0"/>
                </a:moveTo>
                <a:lnTo>
                  <a:pt x="433480" y="0"/>
                </a:lnTo>
                <a:lnTo>
                  <a:pt x="433480" y="433479"/>
                </a:lnTo>
                <a:lnTo>
                  <a:pt x="0" y="4334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820989" y="4195783"/>
            <a:ext cx="647222" cy="647222"/>
          </a:xfrm>
          <a:custGeom>
            <a:avLst/>
            <a:gdLst/>
            <a:ahLst/>
            <a:cxnLst/>
            <a:rect r="r" b="b" t="t" l="l"/>
            <a:pathLst>
              <a:path h="647222" w="647222">
                <a:moveTo>
                  <a:pt x="0" y="0"/>
                </a:moveTo>
                <a:lnTo>
                  <a:pt x="647222" y="0"/>
                </a:lnTo>
                <a:lnTo>
                  <a:pt x="647222" y="647222"/>
                </a:lnTo>
                <a:lnTo>
                  <a:pt x="0" y="6472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29095" y="2612452"/>
            <a:ext cx="269332" cy="269332"/>
          </a:xfrm>
          <a:custGeom>
            <a:avLst/>
            <a:gdLst/>
            <a:ahLst/>
            <a:cxnLst/>
            <a:rect r="r" b="b" t="t" l="l"/>
            <a:pathLst>
              <a:path h="269332" w="269332">
                <a:moveTo>
                  <a:pt x="0" y="0"/>
                </a:moveTo>
                <a:lnTo>
                  <a:pt x="269332" y="0"/>
                </a:lnTo>
                <a:lnTo>
                  <a:pt x="269332" y="269332"/>
                </a:lnTo>
                <a:lnTo>
                  <a:pt x="0" y="2693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038918" y="1753259"/>
            <a:ext cx="477174" cy="477174"/>
          </a:xfrm>
          <a:custGeom>
            <a:avLst/>
            <a:gdLst/>
            <a:ahLst/>
            <a:cxnLst/>
            <a:rect r="r" b="b" t="t" l="l"/>
            <a:pathLst>
              <a:path h="477174" w="477174">
                <a:moveTo>
                  <a:pt x="0" y="0"/>
                </a:moveTo>
                <a:lnTo>
                  <a:pt x="477174" y="0"/>
                </a:lnTo>
                <a:lnTo>
                  <a:pt x="477174" y="477173"/>
                </a:lnTo>
                <a:lnTo>
                  <a:pt x="0" y="4771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59129" y="3609002"/>
            <a:ext cx="12173359" cy="12173359"/>
            <a:chOff x="0" y="0"/>
            <a:chExt cx="16231145" cy="16231145"/>
          </a:xfrm>
        </p:grpSpPr>
        <p:sp>
          <p:nvSpPr>
            <p:cNvPr name="Freeform 8" id="8"/>
            <p:cNvSpPr/>
            <p:nvPr/>
          </p:nvSpPr>
          <p:spPr>
            <a:xfrm flipH="false" flipV="false" rot="0">
              <a:off x="0" y="0"/>
              <a:ext cx="16231145" cy="16231145"/>
            </a:xfrm>
            <a:custGeom>
              <a:avLst/>
              <a:gdLst/>
              <a:ahLst/>
              <a:cxnLst/>
              <a:rect r="r" b="b" t="t" l="l"/>
              <a:pathLst>
                <a:path h="16231145" w="16231145">
                  <a:moveTo>
                    <a:pt x="0" y="0"/>
                  </a:moveTo>
                  <a:lnTo>
                    <a:pt x="16231145" y="0"/>
                  </a:lnTo>
                  <a:lnTo>
                    <a:pt x="16231145" y="16231145"/>
                  </a:lnTo>
                  <a:lnTo>
                    <a:pt x="0" y="162311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008355" y="1985367"/>
              <a:ext cx="12214435" cy="12260412"/>
            </a:xfrm>
            <a:custGeom>
              <a:avLst/>
              <a:gdLst/>
              <a:ahLst/>
              <a:cxnLst/>
              <a:rect r="r" b="b" t="t" l="l"/>
              <a:pathLst>
                <a:path h="12260412" w="12214435">
                  <a:moveTo>
                    <a:pt x="0" y="0"/>
                  </a:moveTo>
                  <a:lnTo>
                    <a:pt x="12214435" y="0"/>
                  </a:lnTo>
                  <a:lnTo>
                    <a:pt x="12214435" y="12260412"/>
                  </a:lnTo>
                  <a:lnTo>
                    <a:pt x="0" y="12260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0" id="10"/>
          <p:cNvSpPr/>
          <p:nvPr/>
        </p:nvSpPr>
        <p:spPr>
          <a:xfrm flipH="false" flipV="false" rot="0">
            <a:off x="15392984" y="1028700"/>
            <a:ext cx="1866316" cy="738043"/>
          </a:xfrm>
          <a:custGeom>
            <a:avLst/>
            <a:gdLst/>
            <a:ahLst/>
            <a:cxnLst/>
            <a:rect r="r" b="b" t="t" l="l"/>
            <a:pathLst>
              <a:path h="738043" w="1866316">
                <a:moveTo>
                  <a:pt x="0" y="0"/>
                </a:moveTo>
                <a:lnTo>
                  <a:pt x="1866316" y="0"/>
                </a:lnTo>
                <a:lnTo>
                  <a:pt x="1866316" y="738043"/>
                </a:lnTo>
                <a:lnTo>
                  <a:pt x="0" y="738043"/>
                </a:lnTo>
                <a:lnTo>
                  <a:pt x="0" y="0"/>
                </a:lnTo>
                <a:close/>
              </a:path>
            </a:pathLst>
          </a:custGeom>
          <a:blipFill>
            <a:blip r:embed="rId9"/>
            <a:stretch>
              <a:fillRect l="0" t="0" r="0" b="0"/>
            </a:stretch>
          </a:blipFill>
        </p:spPr>
      </p:sp>
      <p:sp>
        <p:nvSpPr>
          <p:cNvPr name="TextBox 11" id="11"/>
          <p:cNvSpPr txBox="true"/>
          <p:nvPr/>
        </p:nvSpPr>
        <p:spPr>
          <a:xfrm rot="0">
            <a:off x="1028700" y="4070172"/>
            <a:ext cx="9058979" cy="2527657"/>
          </a:xfrm>
          <a:prstGeom prst="rect">
            <a:avLst/>
          </a:prstGeom>
        </p:spPr>
        <p:txBody>
          <a:bodyPr anchor="t" rtlCol="false" tIns="0" lIns="0" bIns="0" rIns="0">
            <a:spAutoFit/>
          </a:bodyPr>
          <a:lstStyle/>
          <a:p>
            <a:pPr>
              <a:lnSpc>
                <a:spcPts val="8305"/>
              </a:lnSpc>
            </a:pPr>
            <a:r>
              <a:rPr lang="en-US" sz="10382" spc="-519">
                <a:solidFill>
                  <a:srgbClr val="FB6600"/>
                </a:solidFill>
                <a:latin typeface="Helvetica World Bold"/>
              </a:rPr>
              <a:t>MOON</a:t>
            </a:r>
            <a:r>
              <a:rPr lang="en-US" sz="10382" spc="-519">
                <a:solidFill>
                  <a:srgbClr val="FFFFFF"/>
                </a:solidFill>
                <a:latin typeface="Helvetica World Bold"/>
              </a:rPr>
              <a:t>QUAKE MAP 2.0</a:t>
            </a:r>
          </a:p>
        </p:txBody>
      </p:sp>
      <p:sp>
        <p:nvSpPr>
          <p:cNvPr name="TextBox 12" id="12"/>
          <p:cNvSpPr txBox="true"/>
          <p:nvPr/>
        </p:nvSpPr>
        <p:spPr>
          <a:xfrm rot="0">
            <a:off x="1068152" y="7082154"/>
            <a:ext cx="5721887" cy="2176146"/>
          </a:xfrm>
          <a:prstGeom prst="rect">
            <a:avLst/>
          </a:prstGeom>
        </p:spPr>
        <p:txBody>
          <a:bodyPr anchor="t" rtlCol="false" tIns="0" lIns="0" bIns="0" rIns="0">
            <a:spAutoFit/>
          </a:bodyPr>
          <a:lstStyle/>
          <a:p>
            <a:pPr>
              <a:lnSpc>
                <a:spcPts val="2860"/>
              </a:lnSpc>
            </a:pPr>
            <a:r>
              <a:rPr lang="en-US" sz="2600" spc="-39">
                <a:solidFill>
                  <a:srgbClr val="EDEDED"/>
                </a:solidFill>
                <a:latin typeface="TT Interphases"/>
              </a:rPr>
              <a:t>by Pratham Sorte,</a:t>
            </a:r>
          </a:p>
          <a:p>
            <a:pPr>
              <a:lnSpc>
                <a:spcPts val="2860"/>
              </a:lnSpc>
            </a:pPr>
            <a:r>
              <a:rPr lang="en-US" sz="2600" spc="-39">
                <a:solidFill>
                  <a:srgbClr val="EDEDED"/>
                </a:solidFill>
                <a:latin typeface="TT Interphases"/>
              </a:rPr>
              <a:t>Shaunak Samant,</a:t>
            </a:r>
          </a:p>
          <a:p>
            <a:pPr>
              <a:lnSpc>
                <a:spcPts val="2860"/>
              </a:lnSpc>
            </a:pPr>
            <a:r>
              <a:rPr lang="en-US" sz="2600" spc="-39">
                <a:solidFill>
                  <a:srgbClr val="EDEDED"/>
                </a:solidFill>
                <a:latin typeface="TT Interphases"/>
              </a:rPr>
              <a:t>Aryan Vaze,</a:t>
            </a:r>
          </a:p>
          <a:p>
            <a:pPr>
              <a:lnSpc>
                <a:spcPts val="2860"/>
              </a:lnSpc>
            </a:pPr>
            <a:r>
              <a:rPr lang="en-US" sz="2600" spc="-39">
                <a:solidFill>
                  <a:srgbClr val="EDEDED"/>
                </a:solidFill>
                <a:latin typeface="TT Interphases"/>
              </a:rPr>
              <a:t>Rishabh Alekar,</a:t>
            </a:r>
          </a:p>
          <a:p>
            <a:pPr>
              <a:lnSpc>
                <a:spcPts val="2860"/>
              </a:lnSpc>
            </a:pPr>
            <a:r>
              <a:rPr lang="en-US" sz="2600" spc="-39">
                <a:solidFill>
                  <a:srgbClr val="EDEDED"/>
                </a:solidFill>
                <a:latin typeface="TT Interphases"/>
              </a:rPr>
              <a:t>Parth Ashtaputre and </a:t>
            </a:r>
          </a:p>
          <a:p>
            <a:pPr algn="l" marL="0" indent="0" lvl="0">
              <a:lnSpc>
                <a:spcPts val="2860"/>
              </a:lnSpc>
            </a:pPr>
            <a:r>
              <a:rPr lang="en-US" sz="2600" spc="-39">
                <a:solidFill>
                  <a:srgbClr val="EDEDED"/>
                </a:solidFill>
                <a:latin typeface="TT Interphases"/>
              </a:rPr>
              <a:t>Rudolph Smith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473713" y="6940679"/>
            <a:ext cx="627613" cy="627613"/>
          </a:xfrm>
          <a:custGeom>
            <a:avLst/>
            <a:gdLst/>
            <a:ahLst/>
            <a:cxnLst/>
            <a:rect r="r" b="b" t="t" l="l"/>
            <a:pathLst>
              <a:path h="627613" w="627613">
                <a:moveTo>
                  <a:pt x="0" y="0"/>
                </a:moveTo>
                <a:lnTo>
                  <a:pt x="627614" y="0"/>
                </a:lnTo>
                <a:lnTo>
                  <a:pt x="627614" y="627613"/>
                </a:lnTo>
                <a:lnTo>
                  <a:pt x="0" y="6276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00187" y="2967585"/>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342010" y="7198473"/>
            <a:ext cx="350770" cy="350770"/>
          </a:xfrm>
          <a:custGeom>
            <a:avLst/>
            <a:gdLst/>
            <a:ahLst/>
            <a:cxnLst/>
            <a:rect r="r" b="b" t="t" l="l"/>
            <a:pathLst>
              <a:path h="350770" w="350770">
                <a:moveTo>
                  <a:pt x="0" y="0"/>
                </a:moveTo>
                <a:lnTo>
                  <a:pt x="350770" y="0"/>
                </a:lnTo>
                <a:lnTo>
                  <a:pt x="350770" y="350769"/>
                </a:lnTo>
                <a:lnTo>
                  <a:pt x="0" y="350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24821" y="4572000"/>
            <a:ext cx="350770" cy="350770"/>
          </a:xfrm>
          <a:custGeom>
            <a:avLst/>
            <a:gdLst/>
            <a:ahLst/>
            <a:cxnLst/>
            <a:rect r="r" b="b" t="t" l="l"/>
            <a:pathLst>
              <a:path h="350770" w="350770">
                <a:moveTo>
                  <a:pt x="0" y="0"/>
                </a:moveTo>
                <a:lnTo>
                  <a:pt x="350769" y="0"/>
                </a:lnTo>
                <a:lnTo>
                  <a:pt x="350769" y="350770"/>
                </a:lnTo>
                <a:lnTo>
                  <a:pt x="0" y="350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50453" y="-6681174"/>
            <a:ext cx="11428558" cy="11428558"/>
            <a:chOff x="0" y="0"/>
            <a:chExt cx="15238078" cy="15238078"/>
          </a:xfrm>
        </p:grpSpPr>
        <p:sp>
          <p:nvSpPr>
            <p:cNvPr name="Freeform 8" id="8"/>
            <p:cNvSpPr/>
            <p:nvPr/>
          </p:nvSpPr>
          <p:spPr>
            <a:xfrm flipH="false" flipV="false" rot="0">
              <a:off x="0" y="0"/>
              <a:ext cx="15238078" cy="15238078"/>
            </a:xfrm>
            <a:custGeom>
              <a:avLst/>
              <a:gdLst/>
              <a:ahLst/>
              <a:cxnLst/>
              <a:rect r="r" b="b" t="t" l="l"/>
              <a:pathLst>
                <a:path h="15238078" w="15238078">
                  <a:moveTo>
                    <a:pt x="0" y="0"/>
                  </a:moveTo>
                  <a:lnTo>
                    <a:pt x="15238078" y="0"/>
                  </a:lnTo>
                  <a:lnTo>
                    <a:pt x="15238078" y="15238078"/>
                  </a:lnTo>
                  <a:lnTo>
                    <a:pt x="0" y="152380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885478" y="1863896"/>
              <a:ext cx="11467122" cy="11510285"/>
            </a:xfrm>
            <a:custGeom>
              <a:avLst/>
              <a:gdLst/>
              <a:ahLst/>
              <a:cxnLst/>
              <a:rect r="r" b="b" t="t" l="l"/>
              <a:pathLst>
                <a:path h="11510285" w="11467122">
                  <a:moveTo>
                    <a:pt x="0" y="0"/>
                  </a:moveTo>
                  <a:lnTo>
                    <a:pt x="11467122" y="0"/>
                  </a:lnTo>
                  <a:lnTo>
                    <a:pt x="11467122" y="11510286"/>
                  </a:lnTo>
                  <a:lnTo>
                    <a:pt x="0" y="115102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0" id="10"/>
          <p:cNvSpPr txBox="true"/>
          <p:nvPr/>
        </p:nvSpPr>
        <p:spPr>
          <a:xfrm rot="0">
            <a:off x="1219200" y="1047750"/>
            <a:ext cx="10654104" cy="1476057"/>
          </a:xfrm>
          <a:prstGeom prst="rect">
            <a:avLst/>
          </a:prstGeom>
        </p:spPr>
        <p:txBody>
          <a:bodyPr anchor="t" rtlCol="false" tIns="0" lIns="0" bIns="0" rIns="0">
            <a:spAutoFit/>
          </a:bodyPr>
          <a:lstStyle/>
          <a:p>
            <a:pPr>
              <a:lnSpc>
                <a:spcPts val="9389"/>
              </a:lnSpc>
            </a:pPr>
            <a:r>
              <a:rPr lang="en-US" sz="11046" spc="-552">
                <a:solidFill>
                  <a:srgbClr val="EDEDED"/>
                </a:solidFill>
                <a:latin typeface="Helvetica World Bold"/>
              </a:rPr>
              <a:t>The Challenge</a:t>
            </a:r>
          </a:p>
        </p:txBody>
      </p:sp>
      <p:sp>
        <p:nvSpPr>
          <p:cNvPr name="TextBox 11" id="11"/>
          <p:cNvSpPr txBox="true"/>
          <p:nvPr/>
        </p:nvSpPr>
        <p:spPr>
          <a:xfrm rot="0">
            <a:off x="9408118" y="6044565"/>
            <a:ext cx="7660682" cy="2172335"/>
          </a:xfrm>
          <a:prstGeom prst="rect">
            <a:avLst/>
          </a:prstGeom>
        </p:spPr>
        <p:txBody>
          <a:bodyPr anchor="t" rtlCol="false" tIns="0" lIns="0" bIns="0" rIns="0">
            <a:spAutoFit/>
          </a:bodyPr>
          <a:lstStyle/>
          <a:p>
            <a:pPr>
              <a:lnSpc>
                <a:spcPts val="2859"/>
              </a:lnSpc>
            </a:pPr>
            <a:r>
              <a:rPr lang="en-US" sz="2199" spc="-32">
                <a:solidFill>
                  <a:srgbClr val="EDEDED"/>
                </a:solidFill>
                <a:latin typeface="TT Interphases Bold"/>
              </a:rPr>
              <a:t>When they explored the Moon, NASA’s Apollo astronauts left behind several instruments to collect geophysical data near each Apollo landing site. Your challenge is to develop an app for the public that plots the seismic data these instruments transmitted back to Earth on an interactive </a:t>
            </a:r>
          </a:p>
          <a:p>
            <a:pPr>
              <a:lnSpc>
                <a:spcPts val="2859"/>
              </a:lnSpc>
            </a:pPr>
            <a:r>
              <a:rPr lang="en-US" sz="2199" spc="-32">
                <a:solidFill>
                  <a:srgbClr val="EDEDED"/>
                </a:solidFill>
                <a:latin typeface="TT Interphases Bold"/>
              </a:rPr>
              <a:t>3-D digital moon globe.</a:t>
            </a:r>
          </a:p>
        </p:txBody>
      </p:sp>
      <p:sp>
        <p:nvSpPr>
          <p:cNvPr name="TextBox 12" id="12"/>
          <p:cNvSpPr txBox="true"/>
          <p:nvPr/>
        </p:nvSpPr>
        <p:spPr>
          <a:xfrm rot="0">
            <a:off x="9408118" y="5258560"/>
            <a:ext cx="7660682" cy="466725"/>
          </a:xfrm>
          <a:prstGeom prst="rect">
            <a:avLst/>
          </a:prstGeom>
        </p:spPr>
        <p:txBody>
          <a:bodyPr anchor="t" rtlCol="false" tIns="0" lIns="0" bIns="0" rIns="0">
            <a:spAutoFit/>
          </a:bodyPr>
          <a:lstStyle/>
          <a:p>
            <a:pPr marL="0" indent="0" lvl="0">
              <a:lnSpc>
                <a:spcPts val="3299"/>
              </a:lnSpc>
            </a:pPr>
            <a:r>
              <a:rPr lang="en-US" sz="2999" spc="-149">
                <a:solidFill>
                  <a:srgbClr val="FB6600"/>
                </a:solidFill>
                <a:latin typeface="Helvetica World Bold"/>
              </a:rPr>
              <a:t>Objective:</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985377" y="-2195540"/>
            <a:ext cx="15209254" cy="15209254"/>
            <a:chOff x="0" y="0"/>
            <a:chExt cx="20279006" cy="20279006"/>
          </a:xfrm>
        </p:grpSpPr>
        <p:grpSp>
          <p:nvGrpSpPr>
            <p:cNvPr name="Group 4" id="4"/>
            <p:cNvGrpSpPr/>
            <p:nvPr/>
          </p:nvGrpSpPr>
          <p:grpSpPr>
            <a:xfrm rot="0">
              <a:off x="1773236" y="1773236"/>
              <a:ext cx="16732534" cy="1673253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name="TextBox 6" id="6"/>
              <p:cNvSpPr txBox="true"/>
              <p:nvPr/>
            </p:nvSpPr>
            <p:spPr>
              <a:xfrm>
                <a:off x="76200" y="38100"/>
                <a:ext cx="660400" cy="698500"/>
              </a:xfrm>
              <a:prstGeom prst="rect">
                <a:avLst/>
              </a:prstGeom>
            </p:spPr>
            <p:txBody>
              <a:bodyPr anchor="ctr" rtlCol="false" tIns="50242" lIns="50242" bIns="50242" rIns="50242"/>
              <a:lstStyle/>
              <a:p>
                <a:pPr algn="ctr">
                  <a:lnSpc>
                    <a:spcPts val="3120"/>
                  </a:lnSpc>
                </a:pPr>
              </a:p>
            </p:txBody>
          </p:sp>
        </p:grpSp>
        <p:sp>
          <p:nvSpPr>
            <p:cNvPr name="Freeform 7" id="7"/>
            <p:cNvSpPr/>
            <p:nvPr/>
          </p:nvSpPr>
          <p:spPr>
            <a:xfrm flipH="false" flipV="false" rot="0">
              <a:off x="0" y="0"/>
              <a:ext cx="20279006" cy="20279006"/>
            </a:xfrm>
            <a:custGeom>
              <a:avLst/>
              <a:gdLst/>
              <a:ahLst/>
              <a:cxnLst/>
              <a:rect r="r" b="b" t="t" l="l"/>
              <a:pathLst>
                <a:path h="20279006" w="20279006">
                  <a:moveTo>
                    <a:pt x="0" y="0"/>
                  </a:moveTo>
                  <a:lnTo>
                    <a:pt x="20279006" y="0"/>
                  </a:lnTo>
                  <a:lnTo>
                    <a:pt x="20279006" y="20279006"/>
                  </a:lnTo>
                  <a:lnTo>
                    <a:pt x="0" y="202790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773236" y="1741744"/>
              <a:ext cx="16732534" cy="16795518"/>
            </a:xfrm>
            <a:custGeom>
              <a:avLst/>
              <a:gdLst/>
              <a:ahLst/>
              <a:cxnLst/>
              <a:rect r="r" b="b" t="t" l="l"/>
              <a:pathLst>
                <a:path h="16795518" w="16732534">
                  <a:moveTo>
                    <a:pt x="0" y="0"/>
                  </a:moveTo>
                  <a:lnTo>
                    <a:pt x="16732534" y="0"/>
                  </a:lnTo>
                  <a:lnTo>
                    <a:pt x="16732534" y="16795518"/>
                  </a:lnTo>
                  <a:lnTo>
                    <a:pt x="0" y="16795518"/>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grpSp>
      <p:sp>
        <p:nvSpPr>
          <p:cNvPr name="Freeform 9" id="9"/>
          <p:cNvSpPr/>
          <p:nvPr/>
        </p:nvSpPr>
        <p:spPr>
          <a:xfrm flipH="false" flipV="false" rot="0">
            <a:off x="8745689" y="8195398"/>
            <a:ext cx="796623" cy="796623"/>
          </a:xfrm>
          <a:custGeom>
            <a:avLst/>
            <a:gdLst/>
            <a:ahLst/>
            <a:cxnLst/>
            <a:rect r="r" b="b" t="t" l="l"/>
            <a:pathLst>
              <a:path h="796623" w="796623">
                <a:moveTo>
                  <a:pt x="0" y="0"/>
                </a:moveTo>
                <a:lnTo>
                  <a:pt x="796622" y="0"/>
                </a:lnTo>
                <a:lnTo>
                  <a:pt x="796622" y="796622"/>
                </a:lnTo>
                <a:lnTo>
                  <a:pt x="0" y="7966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1983155" y="684134"/>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83939">
            <a:off x="5721375" y="311868"/>
            <a:ext cx="2932509" cy="2173722"/>
          </a:xfrm>
          <a:custGeom>
            <a:avLst/>
            <a:gdLst/>
            <a:ahLst/>
            <a:cxnLst/>
            <a:rect r="r" b="b" t="t" l="l"/>
            <a:pathLst>
              <a:path h="2173722" w="2932509">
                <a:moveTo>
                  <a:pt x="0" y="0"/>
                </a:moveTo>
                <a:lnTo>
                  <a:pt x="2932510" y="0"/>
                </a:lnTo>
                <a:lnTo>
                  <a:pt x="2932510" y="2173722"/>
                </a:lnTo>
                <a:lnTo>
                  <a:pt x="0" y="21737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219200" y="2717812"/>
            <a:ext cx="5784931" cy="6678294"/>
            <a:chOff x="0" y="0"/>
            <a:chExt cx="7713241" cy="8904392"/>
          </a:xfrm>
        </p:grpSpPr>
        <p:sp>
          <p:nvSpPr>
            <p:cNvPr name="TextBox 13" id="13"/>
            <p:cNvSpPr txBox="true"/>
            <p:nvPr/>
          </p:nvSpPr>
          <p:spPr>
            <a:xfrm rot="0">
              <a:off x="0" y="228600"/>
              <a:ext cx="7713241" cy="2540846"/>
            </a:xfrm>
            <a:prstGeom prst="rect">
              <a:avLst/>
            </a:prstGeom>
          </p:spPr>
          <p:txBody>
            <a:bodyPr anchor="t" rtlCol="false" tIns="0" lIns="0" bIns="0" rIns="0">
              <a:spAutoFit/>
            </a:bodyPr>
            <a:lstStyle/>
            <a:p>
              <a:pPr algn="l" marL="0" indent="0" lvl="0">
                <a:lnSpc>
                  <a:spcPts val="6204"/>
                </a:lnSpc>
                <a:spcBef>
                  <a:spcPct val="0"/>
                </a:spcBef>
              </a:pPr>
              <a:r>
                <a:rPr lang="en-US" sz="7299" spc="-364">
                  <a:solidFill>
                    <a:srgbClr val="000000"/>
                  </a:solidFill>
                  <a:latin typeface="Helvetica World Bold"/>
                </a:rPr>
                <a:t>What are </a:t>
              </a:r>
              <a:r>
                <a:rPr lang="en-US" sz="7299" spc="-364">
                  <a:solidFill>
                    <a:srgbClr val="FB6600"/>
                  </a:solidFill>
                  <a:latin typeface="Helvetica World Bold"/>
                </a:rPr>
                <a:t>Moon</a:t>
              </a:r>
              <a:r>
                <a:rPr lang="en-US" sz="7299" spc="-364">
                  <a:solidFill>
                    <a:srgbClr val="000000"/>
                  </a:solidFill>
                  <a:latin typeface="Helvetica World Bold"/>
                </a:rPr>
                <a:t>quakes?</a:t>
              </a:r>
            </a:p>
          </p:txBody>
        </p:sp>
        <p:sp>
          <p:nvSpPr>
            <p:cNvPr name="TextBox 14" id="14"/>
            <p:cNvSpPr txBox="true"/>
            <p:nvPr/>
          </p:nvSpPr>
          <p:spPr>
            <a:xfrm rot="0">
              <a:off x="0" y="3121871"/>
              <a:ext cx="7105141" cy="5782522"/>
            </a:xfrm>
            <a:prstGeom prst="rect">
              <a:avLst/>
            </a:prstGeom>
          </p:spPr>
          <p:txBody>
            <a:bodyPr anchor="t" rtlCol="false" tIns="0" lIns="0" bIns="0" rIns="0">
              <a:spAutoFit/>
            </a:bodyPr>
            <a:lstStyle/>
            <a:p>
              <a:pPr>
                <a:lnSpc>
                  <a:spcPts val="2859"/>
                </a:lnSpc>
              </a:pPr>
              <a:r>
                <a:rPr lang="en-US" sz="2199" spc="-32">
                  <a:solidFill>
                    <a:srgbClr val="000000"/>
                  </a:solidFill>
                  <a:latin typeface="TT Interphases"/>
                </a:rPr>
                <a:t>A moonquake is the lunar equivalent of an earthquake (i.e., a quake on the Moon) although moonquakes are caused in different ways. They were first discovered by the Apollo astronauts. The largest moonquakes are much weaker than the largest earthquakes, though their shaking can last for up to an hour, due to fewer attenuating factors to damp seismic vibrations.</a:t>
              </a:r>
            </a:p>
            <a:p>
              <a:pPr>
                <a:lnSpc>
                  <a:spcPts val="2859"/>
                </a:lnSpc>
              </a:pPr>
            </a:p>
            <a:p>
              <a:pPr algn="l" marL="0" indent="0" lvl="0">
                <a:lnSpc>
                  <a:spcPts val="2859"/>
                </a:lnSpc>
                <a:spcBef>
                  <a:spcPct val="0"/>
                </a:spcBef>
              </a:pPr>
            </a:p>
          </p:txBody>
        </p:sp>
      </p:grpSp>
      <p:sp>
        <p:nvSpPr>
          <p:cNvPr name="TextBox 15" id="15"/>
          <p:cNvSpPr txBox="true"/>
          <p:nvPr/>
        </p:nvSpPr>
        <p:spPr>
          <a:xfrm rot="0">
            <a:off x="13688819" y="3082925"/>
            <a:ext cx="3570481" cy="4092575"/>
          </a:xfrm>
          <a:prstGeom prst="rect">
            <a:avLst/>
          </a:prstGeom>
        </p:spPr>
        <p:txBody>
          <a:bodyPr anchor="t" rtlCol="false" tIns="0" lIns="0" bIns="0" rIns="0">
            <a:spAutoFit/>
          </a:bodyPr>
          <a:lstStyle/>
          <a:p>
            <a:pPr algn="l" marL="0" indent="0" lvl="0">
              <a:lnSpc>
                <a:spcPts val="3249"/>
              </a:lnSpc>
              <a:spcBef>
                <a:spcPct val="0"/>
              </a:spcBef>
            </a:pPr>
            <a:r>
              <a:rPr lang="en-US" sz="2499" spc="-37">
                <a:solidFill>
                  <a:srgbClr val="EDEDED"/>
                </a:solidFill>
                <a:latin typeface="TT Interphases"/>
              </a:rPr>
              <a:t>Information about moonquakes comes from seismometers placed on the Moon from 1969 through 1972. The instruments placed by the Apollo 12, 14, 15 and 16 missions functioned perfectly until they were switched off in 1977.</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328189">
            <a:off x="-14188824" y="-5871027"/>
            <a:ext cx="47219051" cy="10439003"/>
            <a:chOff x="0" y="0"/>
            <a:chExt cx="1060267" cy="234400"/>
          </a:xfrm>
        </p:grpSpPr>
        <p:sp>
          <p:nvSpPr>
            <p:cNvPr name="Freeform 4" id="4"/>
            <p:cNvSpPr/>
            <p:nvPr/>
          </p:nvSpPr>
          <p:spPr>
            <a:xfrm flipH="false" flipV="false" rot="0">
              <a:off x="0" y="0"/>
              <a:ext cx="1060267" cy="234400"/>
            </a:xfrm>
            <a:custGeom>
              <a:avLst/>
              <a:gdLst/>
              <a:ahLst/>
              <a:cxnLst/>
              <a:rect r="r" b="b" t="t" l="l"/>
              <a:pathLst>
                <a:path h="234400" w="1060267">
                  <a:moveTo>
                    <a:pt x="530133" y="0"/>
                  </a:moveTo>
                  <a:cubicBezTo>
                    <a:pt x="237349" y="0"/>
                    <a:pt x="0" y="52472"/>
                    <a:pt x="0" y="117200"/>
                  </a:cubicBezTo>
                  <a:cubicBezTo>
                    <a:pt x="0" y="181928"/>
                    <a:pt x="237349" y="234400"/>
                    <a:pt x="530133" y="234400"/>
                  </a:cubicBezTo>
                  <a:cubicBezTo>
                    <a:pt x="822918" y="234400"/>
                    <a:pt x="1060267" y="181928"/>
                    <a:pt x="1060267" y="117200"/>
                  </a:cubicBezTo>
                  <a:cubicBezTo>
                    <a:pt x="1060267" y="52472"/>
                    <a:pt x="822918" y="0"/>
                    <a:pt x="530133" y="0"/>
                  </a:cubicBezTo>
                  <a:close/>
                </a:path>
              </a:pathLst>
            </a:custGeom>
            <a:solidFill>
              <a:srgbClr val="000000">
                <a:alpha val="0"/>
              </a:srgbClr>
            </a:solidFill>
            <a:ln w="19050" cap="sq">
              <a:solidFill>
                <a:srgbClr val="EDEDED">
                  <a:alpha val="34902"/>
                </a:srgbClr>
              </a:solidFill>
              <a:prstDash val="lgDash"/>
              <a:miter/>
            </a:ln>
          </p:spPr>
        </p:sp>
        <p:sp>
          <p:nvSpPr>
            <p:cNvPr name="TextBox 5" id="5"/>
            <p:cNvSpPr txBox="true"/>
            <p:nvPr/>
          </p:nvSpPr>
          <p:spPr>
            <a:xfrm>
              <a:off x="76200" y="180975"/>
              <a:ext cx="660400" cy="555625"/>
            </a:xfrm>
            <a:prstGeom prst="rect">
              <a:avLst/>
            </a:prstGeom>
          </p:spPr>
          <p:txBody>
            <a:bodyPr anchor="ctr" rtlCol="false" tIns="50800" lIns="50800" bIns="50800" rIns="50800"/>
            <a:lstStyle/>
            <a:p>
              <a:pPr algn="ctr">
                <a:lnSpc>
                  <a:spcPts val="799"/>
                </a:lnSpc>
              </a:pPr>
            </a:p>
          </p:txBody>
        </p:sp>
      </p:grpSp>
      <p:sp>
        <p:nvSpPr>
          <p:cNvPr name="Freeform 6" id="6"/>
          <p:cNvSpPr/>
          <p:nvPr/>
        </p:nvSpPr>
        <p:spPr>
          <a:xfrm flipH="false" flipV="false" rot="0">
            <a:off x="13699237" y="1406021"/>
            <a:ext cx="627613" cy="627613"/>
          </a:xfrm>
          <a:custGeom>
            <a:avLst/>
            <a:gdLst/>
            <a:ahLst/>
            <a:cxnLst/>
            <a:rect r="r" b="b" t="t" l="l"/>
            <a:pathLst>
              <a:path h="627613" w="627613">
                <a:moveTo>
                  <a:pt x="0" y="0"/>
                </a:moveTo>
                <a:lnTo>
                  <a:pt x="627614" y="0"/>
                </a:lnTo>
                <a:lnTo>
                  <a:pt x="627614" y="627614"/>
                </a:lnTo>
                <a:lnTo>
                  <a:pt x="0" y="6276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079229" y="2319016"/>
            <a:ext cx="358791" cy="358791"/>
          </a:xfrm>
          <a:custGeom>
            <a:avLst/>
            <a:gdLst/>
            <a:ahLst/>
            <a:cxnLst/>
            <a:rect r="r" b="b" t="t" l="l"/>
            <a:pathLst>
              <a:path h="358791" w="358791">
                <a:moveTo>
                  <a:pt x="0" y="0"/>
                </a:moveTo>
                <a:lnTo>
                  <a:pt x="358792" y="0"/>
                </a:lnTo>
                <a:lnTo>
                  <a:pt x="358792" y="358791"/>
                </a:lnTo>
                <a:lnTo>
                  <a:pt x="0" y="3587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7110175" y="8406380"/>
            <a:ext cx="627613" cy="627613"/>
          </a:xfrm>
          <a:custGeom>
            <a:avLst/>
            <a:gdLst/>
            <a:ahLst/>
            <a:cxnLst/>
            <a:rect r="r" b="b" t="t" l="l"/>
            <a:pathLst>
              <a:path h="627613" w="627613">
                <a:moveTo>
                  <a:pt x="0" y="0"/>
                </a:moveTo>
                <a:lnTo>
                  <a:pt x="627614" y="0"/>
                </a:lnTo>
                <a:lnTo>
                  <a:pt x="627614" y="627614"/>
                </a:lnTo>
                <a:lnTo>
                  <a:pt x="0" y="6276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219200" y="4474968"/>
            <a:ext cx="4307702" cy="1341755"/>
            <a:chOff x="0" y="0"/>
            <a:chExt cx="5743603" cy="1789006"/>
          </a:xfrm>
        </p:grpSpPr>
        <p:sp>
          <p:nvSpPr>
            <p:cNvPr name="TextBox 10" id="10"/>
            <p:cNvSpPr txBox="true"/>
            <p:nvPr/>
          </p:nvSpPr>
          <p:spPr>
            <a:xfrm rot="0">
              <a:off x="0" y="989330"/>
              <a:ext cx="5743603" cy="799677"/>
            </a:xfrm>
            <a:prstGeom prst="rect">
              <a:avLst/>
            </a:prstGeom>
          </p:spPr>
          <p:txBody>
            <a:bodyPr anchor="t" rtlCol="false" tIns="0" lIns="0" bIns="0" rIns="0">
              <a:spAutoFit/>
            </a:bodyPr>
            <a:lstStyle/>
            <a:p>
              <a:pPr>
                <a:lnSpc>
                  <a:spcPts val="2469"/>
                </a:lnSpc>
              </a:pPr>
              <a:r>
                <a:rPr lang="en-US" sz="1899" spc="-28">
                  <a:solidFill>
                    <a:srgbClr val="EDEDED"/>
                  </a:solidFill>
                  <a:latin typeface="TT Interphases"/>
                </a:rPr>
                <a:t>700 km below the surface, probably tidal in origin.</a:t>
              </a:r>
            </a:p>
          </p:txBody>
        </p:sp>
        <p:sp>
          <p:nvSpPr>
            <p:cNvPr name="TextBox 11" id="11"/>
            <p:cNvSpPr txBox="true"/>
            <p:nvPr/>
          </p:nvSpPr>
          <p:spPr>
            <a:xfrm rot="0">
              <a:off x="0" y="28575"/>
              <a:ext cx="5743603" cy="700405"/>
            </a:xfrm>
            <a:prstGeom prst="rect">
              <a:avLst/>
            </a:prstGeom>
          </p:spPr>
          <p:txBody>
            <a:bodyPr anchor="t" rtlCol="false" tIns="0" lIns="0" bIns="0" rIns="0">
              <a:spAutoFit/>
            </a:bodyPr>
            <a:lstStyle/>
            <a:p>
              <a:pPr marL="0" indent="0" lvl="0">
                <a:lnSpc>
                  <a:spcPts val="3629"/>
                </a:lnSpc>
              </a:pPr>
              <a:r>
                <a:rPr lang="en-US" sz="3299" spc="-164">
                  <a:solidFill>
                    <a:srgbClr val="EDEDED"/>
                  </a:solidFill>
                  <a:latin typeface="Helvetica World Bold"/>
                </a:rPr>
                <a:t>Deep Moonquakes</a:t>
              </a:r>
            </a:p>
          </p:txBody>
        </p:sp>
      </p:grpSp>
      <p:grpSp>
        <p:nvGrpSpPr>
          <p:cNvPr name="Group 12" id="12"/>
          <p:cNvGrpSpPr/>
          <p:nvPr/>
        </p:nvGrpSpPr>
        <p:grpSpPr>
          <a:xfrm rot="0">
            <a:off x="6990149" y="5301147"/>
            <a:ext cx="4307702" cy="1646555"/>
            <a:chOff x="0" y="0"/>
            <a:chExt cx="5743603" cy="2195406"/>
          </a:xfrm>
        </p:grpSpPr>
        <p:sp>
          <p:nvSpPr>
            <p:cNvPr name="TextBox 13" id="13"/>
            <p:cNvSpPr txBox="true"/>
            <p:nvPr/>
          </p:nvSpPr>
          <p:spPr>
            <a:xfrm rot="0">
              <a:off x="0" y="989330"/>
              <a:ext cx="5743603" cy="1206077"/>
            </a:xfrm>
            <a:prstGeom prst="rect">
              <a:avLst/>
            </a:prstGeom>
          </p:spPr>
          <p:txBody>
            <a:bodyPr anchor="t" rtlCol="false" tIns="0" lIns="0" bIns="0" rIns="0">
              <a:spAutoFit/>
            </a:bodyPr>
            <a:lstStyle/>
            <a:p>
              <a:pPr algn="l">
                <a:lnSpc>
                  <a:spcPts val="2469"/>
                </a:lnSpc>
                <a:spcBef>
                  <a:spcPct val="0"/>
                </a:spcBef>
              </a:pPr>
              <a:r>
                <a:rPr lang="en-US" sz="1899" spc="-28">
                  <a:solidFill>
                    <a:srgbClr val="EDEDED"/>
                  </a:solidFill>
                  <a:latin typeface="TT Interphases"/>
                </a:rPr>
                <a:t>The frigid lunar crust expands when sunlight returns after the two-week lunar night.</a:t>
              </a:r>
            </a:p>
          </p:txBody>
        </p:sp>
        <p:sp>
          <p:nvSpPr>
            <p:cNvPr name="TextBox 14" id="14"/>
            <p:cNvSpPr txBox="true"/>
            <p:nvPr/>
          </p:nvSpPr>
          <p:spPr>
            <a:xfrm rot="0">
              <a:off x="0" y="28575"/>
              <a:ext cx="5743603" cy="700405"/>
            </a:xfrm>
            <a:prstGeom prst="rect">
              <a:avLst/>
            </a:prstGeom>
          </p:spPr>
          <p:txBody>
            <a:bodyPr anchor="t" rtlCol="false" tIns="0" lIns="0" bIns="0" rIns="0">
              <a:spAutoFit/>
            </a:bodyPr>
            <a:lstStyle/>
            <a:p>
              <a:pPr marL="0" indent="0" lvl="0">
                <a:lnSpc>
                  <a:spcPts val="3629"/>
                </a:lnSpc>
              </a:pPr>
              <a:r>
                <a:rPr lang="en-US" sz="3299" spc="-164">
                  <a:solidFill>
                    <a:srgbClr val="EDEDED"/>
                  </a:solidFill>
                  <a:latin typeface="Helvetica World Bold"/>
                </a:rPr>
                <a:t>Thermal Moonquakes</a:t>
              </a:r>
            </a:p>
          </p:txBody>
        </p:sp>
      </p:grpSp>
      <p:grpSp>
        <p:nvGrpSpPr>
          <p:cNvPr name="Group 15" id="15"/>
          <p:cNvGrpSpPr/>
          <p:nvPr/>
        </p:nvGrpSpPr>
        <p:grpSpPr>
          <a:xfrm rot="0">
            <a:off x="12761098" y="5759182"/>
            <a:ext cx="4307702" cy="1036955"/>
            <a:chOff x="0" y="0"/>
            <a:chExt cx="5743603" cy="1382606"/>
          </a:xfrm>
        </p:grpSpPr>
        <p:sp>
          <p:nvSpPr>
            <p:cNvPr name="TextBox 16" id="16"/>
            <p:cNvSpPr txBox="true"/>
            <p:nvPr/>
          </p:nvSpPr>
          <p:spPr>
            <a:xfrm rot="0">
              <a:off x="0" y="989330"/>
              <a:ext cx="5743603" cy="393277"/>
            </a:xfrm>
            <a:prstGeom prst="rect">
              <a:avLst/>
            </a:prstGeom>
          </p:spPr>
          <p:txBody>
            <a:bodyPr anchor="t" rtlCol="false" tIns="0" lIns="0" bIns="0" rIns="0">
              <a:spAutoFit/>
            </a:bodyPr>
            <a:lstStyle/>
            <a:p>
              <a:pPr algn="l">
                <a:lnSpc>
                  <a:spcPts val="2469"/>
                </a:lnSpc>
                <a:spcBef>
                  <a:spcPct val="0"/>
                </a:spcBef>
              </a:pPr>
              <a:r>
                <a:rPr lang="en-US" sz="1899" spc="-28">
                  <a:solidFill>
                    <a:srgbClr val="EDEDED"/>
                  </a:solidFill>
                  <a:latin typeface="TT Interphases"/>
                </a:rPr>
                <a:t>50–220 kilometers below the surface.</a:t>
              </a:r>
            </a:p>
          </p:txBody>
        </p:sp>
        <p:sp>
          <p:nvSpPr>
            <p:cNvPr name="TextBox 17" id="17"/>
            <p:cNvSpPr txBox="true"/>
            <p:nvPr/>
          </p:nvSpPr>
          <p:spPr>
            <a:xfrm rot="0">
              <a:off x="0" y="28575"/>
              <a:ext cx="5743603" cy="700405"/>
            </a:xfrm>
            <a:prstGeom prst="rect">
              <a:avLst/>
            </a:prstGeom>
          </p:spPr>
          <p:txBody>
            <a:bodyPr anchor="t" rtlCol="false" tIns="0" lIns="0" bIns="0" rIns="0">
              <a:spAutoFit/>
            </a:bodyPr>
            <a:lstStyle/>
            <a:p>
              <a:pPr marL="0" indent="0" lvl="0">
                <a:lnSpc>
                  <a:spcPts val="3629"/>
                </a:lnSpc>
              </a:pPr>
              <a:r>
                <a:rPr lang="en-US" sz="3299" spc="-164">
                  <a:solidFill>
                    <a:srgbClr val="EDEDED"/>
                  </a:solidFill>
                  <a:latin typeface="Helvetica World Bold"/>
                </a:rPr>
                <a:t>Shallow Moonquakes</a:t>
              </a:r>
            </a:p>
          </p:txBody>
        </p:sp>
      </p:grpSp>
      <p:sp>
        <p:nvSpPr>
          <p:cNvPr name="Freeform 18" id="18"/>
          <p:cNvSpPr/>
          <p:nvPr/>
        </p:nvSpPr>
        <p:spPr>
          <a:xfrm flipH="true" flipV="false" rot="-583939">
            <a:off x="14164164" y="1218953"/>
            <a:ext cx="2932509" cy="2173722"/>
          </a:xfrm>
          <a:custGeom>
            <a:avLst/>
            <a:gdLst/>
            <a:ahLst/>
            <a:cxnLst/>
            <a:rect r="r" b="b" t="t" l="l"/>
            <a:pathLst>
              <a:path h="2173722" w="2932509">
                <a:moveTo>
                  <a:pt x="2932509" y="0"/>
                </a:moveTo>
                <a:lnTo>
                  <a:pt x="0" y="0"/>
                </a:lnTo>
                <a:lnTo>
                  <a:pt x="0" y="2173723"/>
                </a:lnTo>
                <a:lnTo>
                  <a:pt x="2932509" y="2173723"/>
                </a:lnTo>
                <a:lnTo>
                  <a:pt x="293250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567815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EDEDED"/>
            </a:solidFill>
          </p:spPr>
        </p:sp>
        <p:sp>
          <p:nvSpPr>
            <p:cNvPr name="TextBox 5" id="5"/>
            <p:cNvSpPr txBox="true"/>
            <p:nvPr/>
          </p:nvSpPr>
          <p:spPr>
            <a:xfrm>
              <a:off x="0" y="104775"/>
              <a:ext cx="812800" cy="708025"/>
            </a:xfrm>
            <a:prstGeom prst="rect">
              <a:avLst/>
            </a:prstGeom>
          </p:spPr>
          <p:txBody>
            <a:bodyPr anchor="ctr" rtlCol="false" tIns="50800" lIns="50800" bIns="50800" rIns="50800"/>
            <a:lstStyle/>
            <a:p>
              <a:pPr algn="ctr">
                <a:lnSpc>
                  <a:spcPts val="799"/>
                </a:lnSpc>
              </a:pPr>
            </a:p>
          </p:txBody>
        </p:sp>
      </p:grpSp>
      <p:sp>
        <p:nvSpPr>
          <p:cNvPr name="Freeform 6" id="6"/>
          <p:cNvSpPr/>
          <p:nvPr/>
        </p:nvSpPr>
        <p:spPr>
          <a:xfrm flipH="false" flipV="true" rot="5543499">
            <a:off x="6092585" y="1272017"/>
            <a:ext cx="12045492" cy="9110772"/>
          </a:xfrm>
          <a:custGeom>
            <a:avLst/>
            <a:gdLst/>
            <a:ahLst/>
            <a:cxnLst/>
            <a:rect r="r" b="b" t="t" l="l"/>
            <a:pathLst>
              <a:path h="9110772" w="12045492">
                <a:moveTo>
                  <a:pt x="0" y="9110772"/>
                </a:moveTo>
                <a:lnTo>
                  <a:pt x="12045492" y="9110772"/>
                </a:lnTo>
                <a:lnTo>
                  <a:pt x="12045492" y="0"/>
                </a:lnTo>
                <a:lnTo>
                  <a:pt x="0" y="0"/>
                </a:lnTo>
                <a:lnTo>
                  <a:pt x="0" y="91107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19200" y="3031769"/>
            <a:ext cx="7842646" cy="4218700"/>
          </a:xfrm>
          <a:prstGeom prst="rect">
            <a:avLst/>
          </a:prstGeom>
        </p:spPr>
        <p:txBody>
          <a:bodyPr anchor="t" rtlCol="false" tIns="0" lIns="0" bIns="0" rIns="0">
            <a:spAutoFit/>
          </a:bodyPr>
          <a:lstStyle/>
          <a:p>
            <a:pPr>
              <a:lnSpc>
                <a:spcPts val="9454"/>
              </a:lnSpc>
            </a:pPr>
            <a:r>
              <a:rPr lang="en-US" sz="11123" spc="-556">
                <a:solidFill>
                  <a:srgbClr val="FFFFFF"/>
                </a:solidFill>
                <a:latin typeface="Helvetica World Bold"/>
              </a:rPr>
              <a:t>The NASA </a:t>
            </a:r>
            <a:r>
              <a:rPr lang="en-US" sz="11123" spc="-556">
                <a:solidFill>
                  <a:srgbClr val="FB6600"/>
                </a:solidFill>
                <a:latin typeface="Helvetica World Bold"/>
              </a:rPr>
              <a:t>Moon</a:t>
            </a:r>
            <a:r>
              <a:rPr lang="en-US" sz="11123" spc="-556">
                <a:solidFill>
                  <a:srgbClr val="FFFFFF"/>
                </a:solidFill>
                <a:latin typeface="Helvetica World Bold"/>
              </a:rPr>
              <a:t> Missions</a:t>
            </a:r>
          </a:p>
        </p:txBody>
      </p:sp>
      <p:sp>
        <p:nvSpPr>
          <p:cNvPr name="Freeform 8" id="8"/>
          <p:cNvSpPr/>
          <p:nvPr/>
        </p:nvSpPr>
        <p:spPr>
          <a:xfrm flipH="false" flipV="false" rot="-154961">
            <a:off x="-3227073" y="6342652"/>
            <a:ext cx="20378310" cy="6739072"/>
          </a:xfrm>
          <a:custGeom>
            <a:avLst/>
            <a:gdLst/>
            <a:ahLst/>
            <a:cxnLst/>
            <a:rect r="r" b="b" t="t" l="l"/>
            <a:pathLst>
              <a:path h="6739072" w="20378310">
                <a:moveTo>
                  <a:pt x="0" y="0"/>
                </a:moveTo>
                <a:lnTo>
                  <a:pt x="20378309" y="0"/>
                </a:lnTo>
                <a:lnTo>
                  <a:pt x="20378309" y="6739073"/>
                </a:lnTo>
                <a:lnTo>
                  <a:pt x="0" y="67390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28184" y="1289089"/>
            <a:ext cx="358791" cy="358791"/>
          </a:xfrm>
          <a:custGeom>
            <a:avLst/>
            <a:gdLst/>
            <a:ahLst/>
            <a:cxnLst/>
            <a:rect r="r" b="b" t="t" l="l"/>
            <a:pathLst>
              <a:path h="358791" w="358791">
                <a:moveTo>
                  <a:pt x="0" y="0"/>
                </a:moveTo>
                <a:lnTo>
                  <a:pt x="358791" y="0"/>
                </a:lnTo>
                <a:lnTo>
                  <a:pt x="358791" y="358791"/>
                </a:lnTo>
                <a:lnTo>
                  <a:pt x="0" y="3587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6334468" y="8212067"/>
            <a:ext cx="627613" cy="627613"/>
          </a:xfrm>
          <a:custGeom>
            <a:avLst/>
            <a:gdLst/>
            <a:ahLst/>
            <a:cxnLst/>
            <a:rect r="r" b="b" t="t" l="l"/>
            <a:pathLst>
              <a:path h="627613" w="627613">
                <a:moveTo>
                  <a:pt x="0" y="0"/>
                </a:moveTo>
                <a:lnTo>
                  <a:pt x="627613" y="0"/>
                </a:lnTo>
                <a:lnTo>
                  <a:pt x="627613" y="627613"/>
                </a:lnTo>
                <a:lnTo>
                  <a:pt x="0" y="6276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0792631" y="2641244"/>
            <a:ext cx="6500091" cy="5730875"/>
          </a:xfrm>
          <a:prstGeom prst="rect">
            <a:avLst/>
          </a:prstGeom>
        </p:spPr>
        <p:txBody>
          <a:bodyPr anchor="t" rtlCol="false" tIns="0" lIns="0" bIns="0" rIns="0">
            <a:spAutoFit/>
          </a:bodyPr>
          <a:lstStyle/>
          <a:p>
            <a:pPr>
              <a:lnSpc>
                <a:spcPts val="3249"/>
              </a:lnSpc>
            </a:pPr>
            <a:r>
              <a:rPr lang="en-US" sz="2499" spc="-37">
                <a:solidFill>
                  <a:srgbClr val="000000"/>
                </a:solidFill>
                <a:latin typeface="TT Interphases"/>
              </a:rPr>
              <a:t>Apollo 11, launched in July 1969, achieved the historic feat of landing humans on the Moon, with Neil Armstrong and Buzz Aldrin as the first lunar walkers. Apollo 13, in April 1970, faced adversity but safely returned to Earth. Apollo 15, launched in July 1971, set records for lunar surface time and introduced the Lunar Roving Vehicle. Apollo 17, December 1972, marked the final moon landing. The Lunar Reconnaissance Orbiter (LRO), launched in 2009, is an unmanned mission dedicated to mapping and studying the Moon's surface and environment, providing essential data for future lunar exploration endeavors.</a:t>
            </a:r>
          </a:p>
        </p:txBody>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219200" y="3653002"/>
            <a:ext cx="7954950" cy="5272892"/>
          </a:xfrm>
          <a:prstGeom prst="rect">
            <a:avLst/>
          </a:prstGeom>
        </p:spPr>
        <p:txBody>
          <a:bodyPr anchor="t" rtlCol="false" tIns="0" lIns="0" bIns="0" rIns="0">
            <a:spAutoFit/>
          </a:bodyPr>
          <a:lstStyle/>
          <a:p>
            <a:pPr>
              <a:lnSpc>
                <a:spcPts val="9031"/>
              </a:lnSpc>
            </a:pPr>
            <a:r>
              <a:rPr lang="en-US" sz="10625" spc="-531">
                <a:solidFill>
                  <a:srgbClr val="FFFFFF"/>
                </a:solidFill>
                <a:latin typeface="Helvetica World Bold"/>
              </a:rPr>
              <a:t>Why pay attention to </a:t>
            </a:r>
            <a:r>
              <a:rPr lang="en-US" sz="10625" spc="-531">
                <a:solidFill>
                  <a:srgbClr val="FB6600"/>
                </a:solidFill>
                <a:latin typeface="Helvetica World Bold"/>
              </a:rPr>
              <a:t>Lunar</a:t>
            </a:r>
            <a:r>
              <a:rPr lang="en-US" sz="10625" spc="-531">
                <a:solidFill>
                  <a:srgbClr val="FFFFFF"/>
                </a:solidFill>
                <a:latin typeface="Helvetica World Bold"/>
              </a:rPr>
              <a:t> Seismology?</a:t>
            </a:r>
          </a:p>
        </p:txBody>
      </p:sp>
      <p:sp>
        <p:nvSpPr>
          <p:cNvPr name="Freeform 4" id="4"/>
          <p:cNvSpPr/>
          <p:nvPr/>
        </p:nvSpPr>
        <p:spPr>
          <a:xfrm flipH="false" flipV="false" rot="-9767641">
            <a:off x="-1013537" y="-4883154"/>
            <a:ext cx="20940455" cy="8460221"/>
          </a:xfrm>
          <a:custGeom>
            <a:avLst/>
            <a:gdLst/>
            <a:ahLst/>
            <a:cxnLst/>
            <a:rect r="r" b="b" t="t" l="l"/>
            <a:pathLst>
              <a:path h="8460221" w="20940455">
                <a:moveTo>
                  <a:pt x="0" y="0"/>
                </a:moveTo>
                <a:lnTo>
                  <a:pt x="20940454" y="0"/>
                </a:lnTo>
                <a:lnTo>
                  <a:pt x="20940454" y="8460221"/>
                </a:lnTo>
                <a:lnTo>
                  <a:pt x="0" y="8460221"/>
                </a:lnTo>
                <a:lnTo>
                  <a:pt x="0" y="0"/>
                </a:lnTo>
                <a:close/>
              </a:path>
            </a:pathLst>
          </a:custGeom>
          <a:blipFill>
            <a:blip r:embed="rId3">
              <a:extLst>
                <a:ext uri="{96DAC541-7B7A-43D3-8B79-37D633B846F1}">
                  <asvg:svgBlip xmlns:asvg="http://schemas.microsoft.com/office/drawing/2016/SVG/main" r:embed="rId4"/>
                </a:ext>
              </a:extLst>
            </a:blip>
            <a:stretch>
              <a:fillRect l="-47247" t="0" r="-133645" b="-138704"/>
            </a:stretch>
          </a:blipFill>
        </p:spPr>
      </p:sp>
      <p:grpSp>
        <p:nvGrpSpPr>
          <p:cNvPr name="Group 5" id="5"/>
          <p:cNvGrpSpPr/>
          <p:nvPr/>
        </p:nvGrpSpPr>
        <p:grpSpPr>
          <a:xfrm rot="0">
            <a:off x="-7130456" y="7341072"/>
            <a:ext cx="16642162" cy="16642162"/>
            <a:chOff x="0" y="0"/>
            <a:chExt cx="22189549" cy="22189549"/>
          </a:xfrm>
        </p:grpSpPr>
        <p:sp>
          <p:nvSpPr>
            <p:cNvPr name="Freeform 6" id="6"/>
            <p:cNvSpPr/>
            <p:nvPr/>
          </p:nvSpPr>
          <p:spPr>
            <a:xfrm flipH="false" flipV="false" rot="0">
              <a:off x="0" y="0"/>
              <a:ext cx="22189549" cy="22189549"/>
            </a:xfrm>
            <a:custGeom>
              <a:avLst/>
              <a:gdLst/>
              <a:ahLst/>
              <a:cxnLst/>
              <a:rect r="r" b="b" t="t" l="l"/>
              <a:pathLst>
                <a:path h="22189549" w="22189549">
                  <a:moveTo>
                    <a:pt x="0" y="0"/>
                  </a:moveTo>
                  <a:lnTo>
                    <a:pt x="22189549" y="0"/>
                  </a:lnTo>
                  <a:lnTo>
                    <a:pt x="22189549" y="22189549"/>
                  </a:lnTo>
                  <a:lnTo>
                    <a:pt x="0" y="22189549"/>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45616" y="2714189"/>
              <a:ext cx="16698317" cy="16761172"/>
            </a:xfrm>
            <a:custGeom>
              <a:avLst/>
              <a:gdLst/>
              <a:ahLst/>
              <a:cxnLst/>
              <a:rect r="r" b="b" t="t" l="l"/>
              <a:pathLst>
                <a:path h="16761172" w="16698317">
                  <a:moveTo>
                    <a:pt x="0" y="0"/>
                  </a:moveTo>
                  <a:lnTo>
                    <a:pt x="16698317" y="0"/>
                  </a:lnTo>
                  <a:lnTo>
                    <a:pt x="16698317" y="16761171"/>
                  </a:lnTo>
                  <a:lnTo>
                    <a:pt x="0" y="16761171"/>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grpSp>
      <p:sp>
        <p:nvSpPr>
          <p:cNvPr name="Freeform 8" id="8"/>
          <p:cNvSpPr/>
          <p:nvPr/>
        </p:nvSpPr>
        <p:spPr>
          <a:xfrm flipH="false" flipV="false" rot="0">
            <a:off x="12649537" y="1299297"/>
            <a:ext cx="627613" cy="627613"/>
          </a:xfrm>
          <a:custGeom>
            <a:avLst/>
            <a:gdLst/>
            <a:ahLst/>
            <a:cxnLst/>
            <a:rect r="r" b="b" t="t" l="l"/>
            <a:pathLst>
              <a:path h="627613" w="627613">
                <a:moveTo>
                  <a:pt x="0" y="0"/>
                </a:moveTo>
                <a:lnTo>
                  <a:pt x="627613" y="0"/>
                </a:lnTo>
                <a:lnTo>
                  <a:pt x="627613" y="627613"/>
                </a:lnTo>
                <a:lnTo>
                  <a:pt x="0" y="627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166710" y="9258300"/>
            <a:ext cx="433480" cy="433480"/>
          </a:xfrm>
          <a:custGeom>
            <a:avLst/>
            <a:gdLst/>
            <a:ahLst/>
            <a:cxnLst/>
            <a:rect r="r" b="b" t="t" l="l"/>
            <a:pathLst>
              <a:path h="433480" w="433480">
                <a:moveTo>
                  <a:pt x="0" y="0"/>
                </a:moveTo>
                <a:lnTo>
                  <a:pt x="433480" y="0"/>
                </a:lnTo>
                <a:lnTo>
                  <a:pt x="433480" y="433480"/>
                </a:lnTo>
                <a:lnTo>
                  <a:pt x="0" y="4334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5985377" y="8076576"/>
            <a:ext cx="15209254" cy="15209254"/>
            <a:chOff x="0" y="0"/>
            <a:chExt cx="20279006" cy="20279006"/>
          </a:xfrm>
        </p:grpSpPr>
        <p:grpSp>
          <p:nvGrpSpPr>
            <p:cNvPr name="Group 11" id="11"/>
            <p:cNvGrpSpPr/>
            <p:nvPr/>
          </p:nvGrpSpPr>
          <p:grpSpPr>
            <a:xfrm rot="0">
              <a:off x="1773236" y="1773236"/>
              <a:ext cx="16732534" cy="1673253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DED"/>
              </a:solidFill>
            </p:spPr>
          </p:sp>
          <p:sp>
            <p:nvSpPr>
              <p:cNvPr name="TextBox 13" id="13"/>
              <p:cNvSpPr txBox="true"/>
              <p:nvPr/>
            </p:nvSpPr>
            <p:spPr>
              <a:xfrm>
                <a:off x="76200" y="38100"/>
                <a:ext cx="660400" cy="698500"/>
              </a:xfrm>
              <a:prstGeom prst="rect">
                <a:avLst/>
              </a:prstGeom>
            </p:spPr>
            <p:txBody>
              <a:bodyPr anchor="ctr" rtlCol="false" tIns="50242" lIns="50242" bIns="50242" rIns="50242"/>
              <a:lstStyle/>
              <a:p>
                <a:pPr algn="ctr">
                  <a:lnSpc>
                    <a:spcPts val="3120"/>
                  </a:lnSpc>
                </a:pPr>
              </a:p>
            </p:txBody>
          </p:sp>
        </p:grpSp>
        <p:sp>
          <p:nvSpPr>
            <p:cNvPr name="Freeform 14" id="14"/>
            <p:cNvSpPr/>
            <p:nvPr/>
          </p:nvSpPr>
          <p:spPr>
            <a:xfrm flipH="false" flipV="false" rot="0">
              <a:off x="0" y="0"/>
              <a:ext cx="20279006" cy="20279006"/>
            </a:xfrm>
            <a:custGeom>
              <a:avLst/>
              <a:gdLst/>
              <a:ahLst/>
              <a:cxnLst/>
              <a:rect r="r" b="b" t="t" l="l"/>
              <a:pathLst>
                <a:path h="20279006" w="20279006">
                  <a:moveTo>
                    <a:pt x="0" y="0"/>
                  </a:moveTo>
                  <a:lnTo>
                    <a:pt x="20279006" y="0"/>
                  </a:lnTo>
                  <a:lnTo>
                    <a:pt x="20279006" y="20279006"/>
                  </a:lnTo>
                  <a:lnTo>
                    <a:pt x="0" y="202790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773236" y="1741744"/>
              <a:ext cx="16732534" cy="16795518"/>
            </a:xfrm>
            <a:custGeom>
              <a:avLst/>
              <a:gdLst/>
              <a:ahLst/>
              <a:cxnLst/>
              <a:rect r="r" b="b" t="t" l="l"/>
              <a:pathLst>
                <a:path h="16795518" w="16732534">
                  <a:moveTo>
                    <a:pt x="0" y="0"/>
                  </a:moveTo>
                  <a:lnTo>
                    <a:pt x="16732534" y="0"/>
                  </a:lnTo>
                  <a:lnTo>
                    <a:pt x="16732534" y="16795518"/>
                  </a:lnTo>
                  <a:lnTo>
                    <a:pt x="0" y="16795518"/>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grpSp>
      <p:sp>
        <p:nvSpPr>
          <p:cNvPr name="TextBox 16" id="16"/>
          <p:cNvSpPr txBox="true"/>
          <p:nvPr/>
        </p:nvSpPr>
        <p:spPr>
          <a:xfrm rot="0">
            <a:off x="10452672" y="4112668"/>
            <a:ext cx="6806628" cy="3982085"/>
          </a:xfrm>
          <a:prstGeom prst="rect">
            <a:avLst/>
          </a:prstGeom>
        </p:spPr>
        <p:txBody>
          <a:bodyPr anchor="t" rtlCol="false" tIns="0" lIns="0" bIns="0" rIns="0">
            <a:spAutoFit/>
          </a:bodyPr>
          <a:lstStyle/>
          <a:p>
            <a:pPr>
              <a:lnSpc>
                <a:spcPts val="2859"/>
              </a:lnSpc>
            </a:pPr>
            <a:r>
              <a:rPr lang="en-US" sz="2199" spc="-32">
                <a:solidFill>
                  <a:srgbClr val="EDEDED"/>
                </a:solidFill>
                <a:latin typeface="TT Interphases"/>
              </a:rPr>
              <a:t>1.  Understanding Lunar Geology</a:t>
            </a:r>
          </a:p>
          <a:p>
            <a:pPr>
              <a:lnSpc>
                <a:spcPts val="2859"/>
              </a:lnSpc>
            </a:pPr>
            <a:r>
              <a:rPr lang="en-US" sz="2199" spc="-32">
                <a:solidFill>
                  <a:srgbClr val="EDEDED"/>
                </a:solidFill>
                <a:latin typeface="TT Interphases"/>
              </a:rPr>
              <a:t>2.  Determining Lunar Interior Structure</a:t>
            </a:r>
          </a:p>
          <a:p>
            <a:pPr>
              <a:lnSpc>
                <a:spcPts val="2859"/>
              </a:lnSpc>
            </a:pPr>
            <a:r>
              <a:rPr lang="en-US" sz="2199" spc="-32">
                <a:solidFill>
                  <a:srgbClr val="EDEDED"/>
                </a:solidFill>
                <a:latin typeface="TT Interphases"/>
              </a:rPr>
              <a:t>3.  Lunar Exploration and Resource Assessment</a:t>
            </a:r>
          </a:p>
          <a:p>
            <a:pPr>
              <a:lnSpc>
                <a:spcPts val="2859"/>
              </a:lnSpc>
            </a:pPr>
            <a:r>
              <a:rPr lang="en-US" sz="2199" spc="-32">
                <a:solidFill>
                  <a:srgbClr val="EDEDED"/>
                </a:solidFill>
                <a:latin typeface="TT Interphases"/>
              </a:rPr>
              <a:t>4.  Engineering and Infrastructure</a:t>
            </a:r>
          </a:p>
          <a:p>
            <a:pPr>
              <a:lnSpc>
                <a:spcPts val="2859"/>
              </a:lnSpc>
            </a:pPr>
            <a:r>
              <a:rPr lang="en-US" sz="2199" spc="-32">
                <a:solidFill>
                  <a:srgbClr val="EDEDED"/>
                </a:solidFill>
                <a:latin typeface="TT Interphases"/>
              </a:rPr>
              <a:t>5.  Astronomy and Science Experiments</a:t>
            </a:r>
          </a:p>
          <a:p>
            <a:pPr>
              <a:lnSpc>
                <a:spcPts val="2859"/>
              </a:lnSpc>
            </a:pPr>
            <a:r>
              <a:rPr lang="en-US" sz="2199" spc="-32">
                <a:solidFill>
                  <a:srgbClr val="EDEDED"/>
                </a:solidFill>
                <a:latin typeface="TT Interphases"/>
              </a:rPr>
              <a:t>6.  Historical Data Analysis</a:t>
            </a:r>
          </a:p>
          <a:p>
            <a:pPr>
              <a:lnSpc>
                <a:spcPts val="2859"/>
              </a:lnSpc>
            </a:pPr>
          </a:p>
          <a:p>
            <a:pPr algn="l" marL="0" indent="0" lvl="0">
              <a:lnSpc>
                <a:spcPts val="2859"/>
              </a:lnSpc>
              <a:spcBef>
                <a:spcPct val="0"/>
              </a:spcBef>
            </a:pPr>
            <a:r>
              <a:rPr lang="en-US" sz="2199" spc="-32">
                <a:solidFill>
                  <a:srgbClr val="EDEDED"/>
                </a:solidFill>
                <a:latin typeface="TT Interphases"/>
              </a:rPr>
              <a:t>This information can be beneficial to young aspiring astrophysicists and for certain educational groups who are interested to know more about the space &amp; its significant events </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560156">
            <a:off x="-1192674" y="-844966"/>
            <a:ext cx="20673348" cy="9713490"/>
          </a:xfrm>
          <a:custGeom>
            <a:avLst/>
            <a:gdLst/>
            <a:ahLst/>
            <a:cxnLst/>
            <a:rect r="r" b="b" t="t" l="l"/>
            <a:pathLst>
              <a:path h="9713490" w="20673348">
                <a:moveTo>
                  <a:pt x="0" y="0"/>
                </a:moveTo>
                <a:lnTo>
                  <a:pt x="20673348" y="0"/>
                </a:lnTo>
                <a:lnTo>
                  <a:pt x="20673348" y="9713490"/>
                </a:lnTo>
                <a:lnTo>
                  <a:pt x="0" y="9713490"/>
                </a:lnTo>
                <a:lnTo>
                  <a:pt x="0" y="0"/>
                </a:lnTo>
                <a:close/>
              </a:path>
            </a:pathLst>
          </a:custGeom>
          <a:blipFill>
            <a:blip r:embed="rId3">
              <a:extLst>
                <a:ext uri="{96DAC541-7B7A-43D3-8B79-37D633B846F1}">
                  <asvg:svgBlip xmlns:asvg="http://schemas.microsoft.com/office/drawing/2016/SVG/main" r:embed="rId4"/>
                </a:ext>
              </a:extLst>
            </a:blip>
            <a:stretch>
              <a:fillRect l="-85981" t="-38582" r="-10917" b="0"/>
            </a:stretch>
          </a:blipFill>
        </p:spPr>
      </p:sp>
      <p:sp>
        <p:nvSpPr>
          <p:cNvPr name="TextBox 4" id="4"/>
          <p:cNvSpPr txBox="true"/>
          <p:nvPr/>
        </p:nvSpPr>
        <p:spPr>
          <a:xfrm rot="0">
            <a:off x="8495075" y="1409700"/>
            <a:ext cx="8764225" cy="1269999"/>
          </a:xfrm>
          <a:prstGeom prst="rect">
            <a:avLst/>
          </a:prstGeom>
        </p:spPr>
        <p:txBody>
          <a:bodyPr anchor="t" rtlCol="false" tIns="0" lIns="0" bIns="0" rIns="0">
            <a:spAutoFit/>
          </a:bodyPr>
          <a:lstStyle/>
          <a:p>
            <a:pPr algn="l" marL="0" indent="0" lvl="0">
              <a:lnSpc>
                <a:spcPts val="7999"/>
              </a:lnSpc>
            </a:pPr>
            <a:r>
              <a:rPr lang="en-US" sz="9999" spc="-599">
                <a:solidFill>
                  <a:srgbClr val="FB6600"/>
                </a:solidFill>
                <a:latin typeface="Helvetica World Bold"/>
              </a:rPr>
              <a:t>THANK YOU</a:t>
            </a:r>
          </a:p>
        </p:txBody>
      </p:sp>
      <p:grpSp>
        <p:nvGrpSpPr>
          <p:cNvPr name="Group 5" id="5"/>
          <p:cNvGrpSpPr/>
          <p:nvPr/>
        </p:nvGrpSpPr>
        <p:grpSpPr>
          <a:xfrm rot="0">
            <a:off x="-4725517" y="3632573"/>
            <a:ext cx="11889434" cy="11889434"/>
            <a:chOff x="0" y="0"/>
            <a:chExt cx="15852579" cy="15852579"/>
          </a:xfrm>
        </p:grpSpPr>
        <p:sp>
          <p:nvSpPr>
            <p:cNvPr name="Freeform 6" id="6"/>
            <p:cNvSpPr/>
            <p:nvPr/>
          </p:nvSpPr>
          <p:spPr>
            <a:xfrm flipH="false" flipV="false" rot="0">
              <a:off x="0" y="0"/>
              <a:ext cx="15852579" cy="15852579"/>
            </a:xfrm>
            <a:custGeom>
              <a:avLst/>
              <a:gdLst/>
              <a:ahLst/>
              <a:cxnLst/>
              <a:rect r="r" b="b" t="t" l="l"/>
              <a:pathLst>
                <a:path h="15852579" w="15852579">
                  <a:moveTo>
                    <a:pt x="0" y="0"/>
                  </a:moveTo>
                  <a:lnTo>
                    <a:pt x="15852579" y="0"/>
                  </a:lnTo>
                  <a:lnTo>
                    <a:pt x="15852579" y="15852579"/>
                  </a:lnTo>
                  <a:lnTo>
                    <a:pt x="0" y="15852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961513" y="1939061"/>
              <a:ext cx="11929553" cy="11974457"/>
            </a:xfrm>
            <a:custGeom>
              <a:avLst/>
              <a:gdLst/>
              <a:ahLst/>
              <a:cxnLst/>
              <a:rect r="r" b="b" t="t" l="l"/>
              <a:pathLst>
                <a:path h="11974457" w="11929553">
                  <a:moveTo>
                    <a:pt x="0" y="0"/>
                  </a:moveTo>
                  <a:lnTo>
                    <a:pt x="11929553" y="0"/>
                  </a:lnTo>
                  <a:lnTo>
                    <a:pt x="11929553" y="11974457"/>
                  </a:lnTo>
                  <a:lnTo>
                    <a:pt x="0" y="119744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DAFwr9woom8</dc:identifier>
  <dcterms:modified xsi:type="dcterms:W3CDTF">2011-08-01T06:04:30Z</dcterms:modified>
  <cp:revision>1</cp:revision>
  <dc:title>Moonquake Maps Project</dc:title>
</cp:coreProperties>
</file>